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4" r:id="rId6"/>
    <p:sldId id="258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tusz Nagy" initials="TN" lastIdx="0" clrIdx="0">
    <p:extLst>
      <p:ext uri="{19B8F6BF-5375-455C-9EA6-DF929625EA0E}">
        <p15:presenceInfo xmlns:p15="http://schemas.microsoft.com/office/powerpoint/2012/main" userId="60bb22ab4336a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agyarhirlap.hu/cikk/49821/Egy_ismeretlen_Csongor_es_Tunde" TargetMode="External"/><Relationship Id="rId3" Type="http://schemas.openxmlformats.org/officeDocument/2006/relationships/hyperlink" Target="http://www.criticailapok.hu/" TargetMode="External"/><Relationship Id="rId7" Type="http://schemas.openxmlformats.org/officeDocument/2006/relationships/hyperlink" Target="http://diafilm.osaarchivum.org/public/?fs=163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iticailapok.hu/index.php?option=com_content&amp;view=article&amp;id=38149&amp;catid=24" TargetMode="External"/><Relationship Id="rId5" Type="http://schemas.openxmlformats.org/officeDocument/2006/relationships/hyperlink" Target="http://www.szineszkonyvtar.hu/contents/p-z/paulayelet.htm" TargetMode="External"/><Relationship Id="rId4" Type="http://schemas.openxmlformats.org/officeDocument/2006/relationships/hyperlink" Target="http://mult-kor.hu/cikk.php?id=8760&amp;print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Nemzeti Színház: Csongor és tünde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</a:t>
            </a:r>
            <a:r>
              <a:rPr lang="hu-HU" dirty="0" err="1" smtClean="0"/>
              <a:t>Al</a:t>
            </a:r>
            <a:r>
              <a:rPr lang="hu-HU" dirty="0" smtClean="0"/>
              <a:t>-Farman Petra, Végh Dóra, </a:t>
            </a:r>
            <a:r>
              <a:rPr lang="hu-HU" dirty="0" err="1" smtClean="0"/>
              <a:t>Tikász</a:t>
            </a:r>
            <a:r>
              <a:rPr lang="hu-HU" dirty="0" smtClean="0"/>
              <a:t> Ábel, Nagy Titusz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27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69" y="158181"/>
            <a:ext cx="9601200" cy="1485900"/>
          </a:xfrm>
        </p:spPr>
        <p:txBody>
          <a:bodyPr/>
          <a:lstStyle/>
          <a:p>
            <a:r>
              <a:rPr lang="hu-HU" i="1" dirty="0" smtClean="0"/>
              <a:t>A Nemzeti Színház</a:t>
            </a:r>
            <a:endParaRPr lang="hu-H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69" y="1063559"/>
            <a:ext cx="8020594" cy="5650750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1800" dirty="0"/>
              <a:t>Az épületet </a:t>
            </a:r>
            <a:r>
              <a:rPr lang="hu-HU" sz="1800" dirty="0" smtClean="0"/>
              <a:t>1835-ben </a:t>
            </a:r>
            <a:r>
              <a:rPr lang="hu-HU" sz="1800" dirty="0" smtClean="0"/>
              <a:t>kezdték </a:t>
            </a:r>
            <a:r>
              <a:rPr lang="hu-HU" sz="1800" dirty="0" smtClean="0"/>
              <a:t>építeni. </a:t>
            </a:r>
            <a:r>
              <a:rPr lang="hu-HU" sz="1800" dirty="0"/>
              <a:t>1837. augusztus 22-én </a:t>
            </a:r>
            <a:r>
              <a:rPr lang="hu-HU" sz="1800" dirty="0" smtClean="0"/>
              <a:t>nyitották meg </a:t>
            </a:r>
            <a:r>
              <a:rPr lang="hu-HU" sz="1800" dirty="0"/>
              <a:t>Pesti Magyar Színház néven. </a:t>
            </a:r>
            <a:r>
              <a:rPr lang="hu-HU" sz="1800" dirty="0" smtClean="0"/>
              <a:t>1840-ben </a:t>
            </a:r>
            <a:r>
              <a:rPr lang="hu-HU" sz="1800" dirty="0"/>
              <a:t>az állam tulajdonába </a:t>
            </a:r>
            <a:r>
              <a:rPr lang="hu-HU" sz="1800" dirty="0" smtClean="0"/>
              <a:t>került, ekkor </a:t>
            </a:r>
            <a:r>
              <a:rPr lang="hu-HU" sz="1800" dirty="0"/>
              <a:t>kapta a Nemzeti Színház </a:t>
            </a:r>
            <a:r>
              <a:rPr lang="hu-HU" sz="1800" dirty="0" smtClean="0"/>
              <a:t>nevet.</a:t>
            </a:r>
          </a:p>
          <a:p>
            <a:pPr algn="just"/>
            <a:r>
              <a:rPr lang="hu-HU" sz="1800" dirty="0" smtClean="0"/>
              <a:t>Tervezője Telepi György volt, </a:t>
            </a:r>
            <a:r>
              <a:rPr lang="hu-HU" sz="1800" dirty="0"/>
              <a:t>a</a:t>
            </a:r>
            <a:r>
              <a:rPr lang="hu-HU" sz="1800" dirty="0" smtClean="0"/>
              <a:t>z épület klasszicista stílusban épült </a:t>
            </a:r>
          </a:p>
          <a:p>
            <a:pPr algn="just"/>
            <a:r>
              <a:rPr lang="hu-HU" sz="1800" dirty="0"/>
              <a:t>A színházat Vörösmarty Mihály: Árpád ébredése c. előjátékával és Eduard von </a:t>
            </a:r>
            <a:r>
              <a:rPr lang="hu-HU" sz="1800" dirty="0" err="1"/>
              <a:t>Schenk</a:t>
            </a:r>
            <a:r>
              <a:rPr lang="hu-HU" sz="1800" dirty="0"/>
              <a:t>: Belizár c. operájával nyitották meg.</a:t>
            </a:r>
          </a:p>
          <a:p>
            <a:pPr algn="just"/>
            <a:r>
              <a:rPr lang="hu-HU" sz="1800" dirty="0" smtClean="0"/>
              <a:t>A színház első igazgatója Bajza József volt</a:t>
            </a:r>
          </a:p>
          <a:p>
            <a:pPr algn="just"/>
            <a:r>
              <a:rPr lang="hu-HU" sz="1800" dirty="0" smtClean="0"/>
              <a:t>1908-ban </a:t>
            </a:r>
            <a:r>
              <a:rPr lang="hu-HU" sz="1800" dirty="0"/>
              <a:t>a Blaha Lujza téri Népszínházba költözött a </a:t>
            </a:r>
            <a:r>
              <a:rPr lang="hu-HU" sz="1800" dirty="0" smtClean="0"/>
              <a:t>Nemzeti Színház, </a:t>
            </a:r>
            <a:r>
              <a:rPr lang="hu-HU" sz="1800" dirty="0"/>
              <a:t>és </a:t>
            </a:r>
            <a:r>
              <a:rPr lang="hu-HU" sz="1800" dirty="0" smtClean="0"/>
              <a:t>1965</a:t>
            </a:r>
            <a:r>
              <a:rPr lang="hu-HU" sz="1800" dirty="0"/>
              <a:t>. április </a:t>
            </a:r>
            <a:r>
              <a:rPr lang="hu-HU" sz="1800" dirty="0" smtClean="0"/>
              <a:t>23-ig ott is működött, ekkor azonban az M2-es metró építése miatt felrobbantották az épületet, ezért </a:t>
            </a:r>
            <a:r>
              <a:rPr lang="hu-HU" sz="1800" dirty="0"/>
              <a:t>a társulat átköltözött a Thália Színház </a:t>
            </a:r>
            <a:r>
              <a:rPr lang="hu-HU" sz="1800" dirty="0" smtClean="0"/>
              <a:t>épületébe, két évvel később pedig a </a:t>
            </a:r>
            <a:r>
              <a:rPr lang="hu-HU" sz="1800" dirty="0"/>
              <a:t>volt Magyar Színház </a:t>
            </a:r>
            <a:r>
              <a:rPr lang="hu-HU" sz="1800" dirty="0" smtClean="0"/>
              <a:t>épületébe</a:t>
            </a:r>
          </a:p>
          <a:p>
            <a:pPr algn="just"/>
            <a:r>
              <a:rPr lang="hu-HU" sz="1800" dirty="0"/>
              <a:t>1982-ben önálló társulat szerveződött a régi „</a:t>
            </a:r>
            <a:r>
              <a:rPr lang="hu-HU" sz="1800" dirty="0" err="1"/>
              <a:t>nemzetisekből</a:t>
            </a:r>
            <a:r>
              <a:rPr lang="hu-HU" sz="1800" dirty="0"/>
              <a:t>” Budapesti Katona József Színház néven. A színház 2000. szeptember elsejéig viselte a Nemzeti Színház nevet</a:t>
            </a:r>
            <a:r>
              <a:rPr lang="hu-HU" sz="1800" dirty="0" smtClean="0"/>
              <a:t>.</a:t>
            </a:r>
          </a:p>
          <a:p>
            <a:pPr algn="just"/>
            <a:r>
              <a:rPr lang="hu-HU" sz="1800" dirty="0" smtClean="0"/>
              <a:t>Az új Nemzeti Színházat 2001. decemberében nyitották </a:t>
            </a:r>
            <a:r>
              <a:rPr lang="hu-HU" sz="1800" dirty="0" smtClean="0"/>
              <a:t>meg</a:t>
            </a:r>
            <a:r>
              <a:rPr lang="hu-HU" sz="1800" dirty="0"/>
              <a:t>, tervezője Siklós </a:t>
            </a:r>
            <a:r>
              <a:rPr lang="hu-HU" sz="1800" dirty="0" smtClean="0"/>
              <a:t>Mária volt. </a:t>
            </a:r>
            <a:r>
              <a:rPr lang="hu-HU" sz="1800" dirty="0"/>
              <a:t>A</a:t>
            </a:r>
            <a:r>
              <a:rPr lang="hu-HU" sz="1800" dirty="0" smtClean="0"/>
              <a:t>z </a:t>
            </a:r>
            <a:r>
              <a:rPr lang="hu-HU" sz="1800" dirty="0" smtClean="0"/>
              <a:t>első előadása Madách Imre: Az ember tragédiája című </a:t>
            </a:r>
            <a:r>
              <a:rPr lang="hu-HU" sz="1800" dirty="0" err="1" smtClean="0"/>
              <a:t>színműve</a:t>
            </a:r>
            <a:r>
              <a:rPr lang="hu-HU" sz="1800" dirty="0" smtClean="0"/>
              <a:t> </a:t>
            </a:r>
            <a:r>
              <a:rPr lang="hu-HU" sz="1800" dirty="0" smtClean="0"/>
              <a:t>volt Alföldi Róbert </a:t>
            </a:r>
            <a:r>
              <a:rPr lang="hu-HU" sz="1800" dirty="0" smtClean="0"/>
              <a:t>rendezésében.</a:t>
            </a:r>
            <a:endParaRPr lang="hu-HU" sz="1800" dirty="0" smtClean="0"/>
          </a:p>
          <a:p>
            <a:pPr algn="just"/>
            <a:r>
              <a:rPr lang="hu-HU" sz="1800" dirty="0" smtClean="0"/>
              <a:t>Jelenlegi igazgatója: </a:t>
            </a:r>
            <a:r>
              <a:rPr lang="hu-HU" sz="1800" dirty="0" err="1" smtClean="0"/>
              <a:t>Vidnyánszky</a:t>
            </a:r>
            <a:r>
              <a:rPr lang="hu-HU" sz="1800" dirty="0" smtClean="0"/>
              <a:t> </a:t>
            </a:r>
            <a:r>
              <a:rPr lang="hu-HU" sz="1800" dirty="0" smtClean="0"/>
              <a:t>Attila </a:t>
            </a:r>
          </a:p>
          <a:p>
            <a:pPr marL="0" indent="0">
              <a:buNone/>
            </a:pPr>
            <a:endParaRPr lang="hu-HU" dirty="0"/>
          </a:p>
          <a:p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endParaRPr lang="hu-HU" sz="1600" dirty="0"/>
          </a:p>
        </p:txBody>
      </p:sp>
      <p:pic>
        <p:nvPicPr>
          <p:cNvPr id="1026" name="Picture 2" descr="http://cultura.hu/wp-content/uploads/2012/01/Nemzeti-Szinhaz-este-M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34" y="2483006"/>
            <a:ext cx="2603181" cy="11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gykor.hu/images/2010/original/budapest-nemzeti-szinhaz-blaha-lujza-teren-budapesten-1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34" y="158181"/>
            <a:ext cx="2603181" cy="167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92194" y="4121331"/>
            <a:ext cx="279980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i="1" u="sng" dirty="0" smtClean="0">
                <a:latin typeface="Arial Narrow" panose="020B0606020202030204" pitchFamily="34" charset="0"/>
              </a:rPr>
              <a:t>Az új Nemzeti Színház igazgatói</a:t>
            </a:r>
          </a:p>
          <a:p>
            <a:pPr algn="ctr"/>
            <a:endParaRPr lang="hu-HU" i="1" u="sng" dirty="0">
              <a:latin typeface="Arial Narrow" panose="020B0606020202030204" pitchFamily="34" charset="0"/>
            </a:endParaRPr>
          </a:p>
          <a:p>
            <a:pPr lvl="0" fontAlgn="t"/>
            <a:r>
              <a:rPr lang="hu-HU" sz="1200" dirty="0"/>
              <a:t>Schwajda György (megbízott igazgató)</a:t>
            </a:r>
          </a:p>
          <a:p>
            <a:pPr lvl="0" fontAlgn="t"/>
            <a:r>
              <a:rPr lang="hu-HU" sz="1200" dirty="0"/>
              <a:t>Huszti Péter</a:t>
            </a:r>
          </a:p>
          <a:p>
            <a:pPr lvl="0" fontAlgn="t"/>
            <a:r>
              <a:rPr lang="hu-HU" sz="1200" dirty="0"/>
              <a:t>Jordán Tamás (2002. </a:t>
            </a:r>
            <a:r>
              <a:rPr lang="hu-HU" sz="1200" dirty="0" smtClean="0"/>
              <a:t>október)</a:t>
            </a:r>
            <a:endParaRPr lang="hu-HU" sz="1200" dirty="0"/>
          </a:p>
          <a:p>
            <a:pPr lvl="0" fontAlgn="t"/>
            <a:r>
              <a:rPr lang="hu-HU" sz="1200" dirty="0"/>
              <a:t>Alföldi Róbert (2008. </a:t>
            </a:r>
            <a:r>
              <a:rPr lang="hu-HU" sz="1200" dirty="0" smtClean="0"/>
              <a:t>július </a:t>
            </a:r>
            <a:r>
              <a:rPr lang="hu-HU" sz="1200" dirty="0"/>
              <a:t>1</a:t>
            </a:r>
            <a:r>
              <a:rPr lang="hu-HU" sz="1200" dirty="0" smtClean="0"/>
              <a:t>.)</a:t>
            </a:r>
          </a:p>
          <a:p>
            <a:pPr lvl="0" fontAlgn="t"/>
            <a:r>
              <a:rPr lang="hu-HU" sz="1200" dirty="0" err="1" smtClean="0"/>
              <a:t>Vidnyánszky</a:t>
            </a:r>
            <a:r>
              <a:rPr lang="hu-HU" sz="1200" dirty="0" smtClean="0"/>
              <a:t> Attila (2012. december </a:t>
            </a:r>
            <a:r>
              <a:rPr lang="hu-HU" sz="1200" smtClean="0"/>
              <a:t>17.)</a:t>
            </a:r>
            <a:endParaRPr lang="hu-HU" sz="1200" dirty="0"/>
          </a:p>
          <a:p>
            <a:endParaRPr lang="hu-HU" i="1" u="sng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2271"/>
            <a:ext cx="9601200" cy="1485900"/>
          </a:xfrm>
        </p:spPr>
        <p:txBody>
          <a:bodyPr/>
          <a:lstStyle/>
          <a:p>
            <a:r>
              <a:rPr lang="hu-HU" i="1" dirty="0" smtClean="0"/>
              <a:t>Vörösmarty Mihály (</a:t>
            </a:r>
            <a:r>
              <a:rPr lang="hu-HU" i="1" dirty="0" smtClean="0"/>
              <a:t>1800 - 1855</a:t>
            </a:r>
            <a:r>
              <a:rPr lang="hu-HU" i="1" dirty="0" smtClean="0"/>
              <a:t>)</a:t>
            </a:r>
            <a:endParaRPr lang="hu-H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496" y="1293223"/>
            <a:ext cx="7537269" cy="532964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Pusztanyéken született köznemesi családban, a ciszterciták székesfehérvári, majd a piaristák pesti gimnáziumában tanult</a:t>
            </a:r>
          </a:p>
          <a:p>
            <a:pPr algn="just"/>
            <a:r>
              <a:rPr lang="hu-HU" dirty="0" smtClean="0"/>
              <a:t>Apja halála után családja eltartása érdekében nevelőséget vállalt a Perczel családnál, ahol reménytelen szerelemre lobbant Perczel Etelka iránt</a:t>
            </a:r>
          </a:p>
          <a:p>
            <a:pPr algn="just"/>
            <a:r>
              <a:rPr lang="hu-HU" dirty="0" smtClean="0"/>
              <a:t>Beiratkozott a pesti egyetemre, ahol jogi tanulmányokat folytatott</a:t>
            </a:r>
          </a:p>
          <a:p>
            <a:pPr algn="just"/>
            <a:r>
              <a:rPr lang="hu-HU" dirty="0" smtClean="0"/>
              <a:t>Később a Tudományos Gyűjtemény szerkesztőjeként dolgozott, fordított, akadémiai tagként szótárt készített a Pesti Magyar Színház megnyitására (1837) megírta az Árpád ébredése című darabot</a:t>
            </a:r>
          </a:p>
          <a:p>
            <a:pPr algn="just"/>
            <a:r>
              <a:rPr lang="hu-HU" dirty="0" smtClean="0"/>
              <a:t>Az 1837-es Auróra közölte a Szózat sorait és a költő arcmását.</a:t>
            </a:r>
          </a:p>
          <a:p>
            <a:pPr algn="just"/>
            <a:r>
              <a:rPr lang="hu-HU" dirty="0" smtClean="0"/>
              <a:t>Negyvenéves korában ismerkedett meg </a:t>
            </a:r>
            <a:r>
              <a:rPr lang="hu-HU" dirty="0" err="1" smtClean="0"/>
              <a:t>Csajághy</a:t>
            </a:r>
            <a:r>
              <a:rPr lang="hu-HU" dirty="0" smtClean="0"/>
              <a:t> Laurával, akit 1843-ban vett feleségül</a:t>
            </a:r>
          </a:p>
          <a:p>
            <a:pPr algn="just"/>
            <a:r>
              <a:rPr lang="hu-HU" dirty="0" smtClean="0"/>
              <a:t>1848-ban  képviselő, majd a kegyelmi törvényszék bírája volt. A szabadságharc leverése után bujdosásra kényszerült</a:t>
            </a:r>
          </a:p>
          <a:p>
            <a:pPr algn="just"/>
            <a:r>
              <a:rPr lang="hu-HU" dirty="0" smtClean="0"/>
              <a:t>1855-ben halt meg Pesten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522" y="212271"/>
            <a:ext cx="2233035" cy="29236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08869" y="3135935"/>
            <a:ext cx="39319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</a:t>
            </a:r>
            <a:r>
              <a:rPr lang="hu-HU" sz="1400" i="1" dirty="0"/>
              <a:t>Midőn ezt írtam, tiszta volt az ég.</a:t>
            </a:r>
            <a:br>
              <a:rPr lang="hu-HU" sz="1400" i="1" dirty="0"/>
            </a:br>
            <a:r>
              <a:rPr lang="hu-HU" sz="1400" i="1" dirty="0"/>
              <a:t>Zöld ág virított a föld ormain</a:t>
            </a:r>
            <a:r>
              <a:rPr lang="hu-HU" sz="1400" i="1" dirty="0" smtClean="0"/>
              <a:t>.</a:t>
            </a:r>
          </a:p>
          <a:p>
            <a:r>
              <a:rPr lang="hu-HU" sz="1400" i="1" dirty="0" smtClean="0"/>
              <a:t>…</a:t>
            </a:r>
          </a:p>
          <a:p>
            <a:r>
              <a:rPr lang="hu-HU" sz="1400" i="1" dirty="0"/>
              <a:t>Most tél van és csend és hó és halál.</a:t>
            </a:r>
            <a:br>
              <a:rPr lang="hu-HU" sz="1400" i="1" dirty="0"/>
            </a:br>
            <a:r>
              <a:rPr lang="hu-HU" sz="1400" i="1" dirty="0"/>
              <a:t>A föld megőszült</a:t>
            </a:r>
            <a:r>
              <a:rPr lang="hu-HU" sz="1400" i="1" dirty="0" smtClean="0"/>
              <a:t>;</a:t>
            </a:r>
          </a:p>
          <a:p>
            <a:endParaRPr lang="hu-HU" sz="1400" b="1" dirty="0" smtClean="0"/>
          </a:p>
          <a:p>
            <a:r>
              <a:rPr lang="hu-HU" sz="1400" b="1" dirty="0" smtClean="0"/>
              <a:t>Előszó (1850)</a:t>
            </a:r>
            <a:endParaRPr lang="hu-H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908869" y="4924552"/>
            <a:ext cx="3396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Országok rongya! könyvtár a neved,</a:t>
            </a:r>
            <a:br>
              <a:rPr lang="hu-HU" sz="1400" dirty="0"/>
            </a:br>
            <a:r>
              <a:rPr lang="hu-HU" sz="1400" dirty="0"/>
              <a:t>De hát hol a könyv mely célhoz vezet?</a:t>
            </a:r>
            <a:br>
              <a:rPr lang="hu-HU" sz="1400" dirty="0"/>
            </a:br>
            <a:r>
              <a:rPr lang="hu-HU" sz="1400" dirty="0"/>
              <a:t>Hol a nagyobb rész boldogsága? - Ment-e</a:t>
            </a:r>
            <a:br>
              <a:rPr lang="hu-HU" sz="1400" dirty="0"/>
            </a:br>
            <a:r>
              <a:rPr lang="hu-HU" sz="1400" dirty="0"/>
              <a:t>A könyvek által a világ elébb?</a:t>
            </a:r>
            <a:br>
              <a:rPr lang="hu-HU" sz="1400" dirty="0"/>
            </a:br>
            <a:r>
              <a:rPr lang="hu-HU" sz="1400" dirty="0"/>
              <a:t>Ment, hogy minél dicsőbbek népei,</a:t>
            </a:r>
            <a:br>
              <a:rPr lang="hu-HU" sz="1400" dirty="0"/>
            </a:br>
            <a:r>
              <a:rPr lang="hu-HU" sz="1400" dirty="0"/>
              <a:t>Salakjok annál borzasztóbb legyen</a:t>
            </a:r>
            <a:r>
              <a:rPr lang="hu-HU" sz="1400" dirty="0" smtClean="0"/>
              <a:t>,</a:t>
            </a:r>
          </a:p>
          <a:p>
            <a:endParaRPr lang="hu-HU" sz="1400" b="1" dirty="0" smtClean="0"/>
          </a:p>
          <a:p>
            <a:r>
              <a:rPr lang="hu-HU" sz="1400" b="1" dirty="0" smtClean="0"/>
              <a:t>Gondolatok a könyvtárban (1844)</a:t>
            </a:r>
          </a:p>
        </p:txBody>
      </p:sp>
    </p:spTree>
    <p:extLst>
      <p:ext uri="{BB962C8B-B14F-4D97-AF65-F5344CB8AC3E}">
        <p14:creationId xmlns:p14="http://schemas.microsoft.com/office/powerpoint/2010/main" val="1112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3731"/>
            <a:ext cx="9601200" cy="1485900"/>
          </a:xfrm>
        </p:spPr>
        <p:txBody>
          <a:bodyPr/>
          <a:lstStyle/>
          <a:p>
            <a:r>
              <a:rPr lang="hu-HU" i="1" dirty="0" smtClean="0"/>
              <a:t>Csongor és Tünde (1.)</a:t>
            </a:r>
            <a:endParaRPr lang="hu-H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41418"/>
            <a:ext cx="7706093" cy="510757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Vörösmarty Mihály </a:t>
            </a:r>
            <a:r>
              <a:rPr lang="hu-HU" dirty="0" smtClean="0"/>
              <a:t>Csongor és Tünde című filozofikus mélységű drámai költeményét (1830) </a:t>
            </a:r>
            <a:r>
              <a:rPr lang="hu-HU" dirty="0" err="1" smtClean="0"/>
              <a:t>Gergei</a:t>
            </a:r>
            <a:r>
              <a:rPr lang="hu-HU" dirty="0" smtClean="0"/>
              <a:t> Albert História egy </a:t>
            </a:r>
            <a:r>
              <a:rPr lang="hu-HU" dirty="0" err="1" smtClean="0"/>
              <a:t>egy</a:t>
            </a:r>
            <a:r>
              <a:rPr lang="hu-HU" dirty="0" smtClean="0"/>
              <a:t> </a:t>
            </a:r>
            <a:r>
              <a:rPr lang="hu-HU" dirty="0" err="1" smtClean="0"/>
              <a:t>Árgius</a:t>
            </a:r>
            <a:r>
              <a:rPr lang="hu-HU" dirty="0" smtClean="0"/>
              <a:t> királyfiról és egy tündér szűz leányról című verses tündérmeséje (1600) nyomán írta, műfaja drámai költemény</a:t>
            </a:r>
          </a:p>
          <a:p>
            <a:pPr algn="just"/>
            <a:r>
              <a:rPr lang="hu-HU" dirty="0" smtClean="0"/>
              <a:t>Vörösmarty tündérjátéka a boldogságkeresés drámája is: Csongoré és a három vándoré (Kalmár, Fejedelem, Tudós). A műben két világszint jelenik meg: az egyik a realitás szintje (Balga, Ilma, Csongor), a másik a romantikus tündérvilág (Tünde, </a:t>
            </a:r>
            <a:r>
              <a:rPr lang="hu-HU" dirty="0" err="1" smtClean="0"/>
              <a:t>Mirígy</a:t>
            </a:r>
            <a:r>
              <a:rPr lang="hu-HU" dirty="0" smtClean="0"/>
              <a:t>, az </a:t>
            </a:r>
            <a:r>
              <a:rPr lang="hu-HU" dirty="0" err="1" smtClean="0"/>
              <a:t>ördögifjak</a:t>
            </a:r>
            <a:r>
              <a:rPr lang="hu-HU" dirty="0" smtClean="0"/>
              <a:t>, nemtők, manók</a:t>
            </a:r>
            <a:r>
              <a:rPr lang="hu-HU" dirty="0" smtClean="0"/>
              <a:t>).</a:t>
            </a:r>
            <a:endParaRPr lang="hu-HU" dirty="0" smtClean="0"/>
          </a:p>
          <a:p>
            <a:pPr algn="just"/>
            <a:r>
              <a:rPr lang="hu-HU" dirty="0" smtClean="0"/>
              <a:t>Csongor vándorlásainak a színhelye az egész földkerekség, a cselekmény egyetlen kozmikussá felnagyított nap alatt történik. A fordulópontot a negyedik felvonás jelenti, ahol Csongor alva várja </a:t>
            </a:r>
            <a:r>
              <a:rPr lang="hu-HU" dirty="0" smtClean="0"/>
              <a:t>Tündét.</a:t>
            </a:r>
            <a:endParaRPr lang="hu-HU" dirty="0" smtClean="0"/>
          </a:p>
          <a:p>
            <a:pPr algn="just"/>
            <a:r>
              <a:rPr lang="hu-HU" dirty="0" smtClean="0"/>
              <a:t>Vörösmarty a három vándor alakjával emelte filozófiai síkra a darabot. Ezek a mesefigurák emberi szenvedélyek hordozói, a szerelem és az ábrándok iránt érzéketlen, a boldogságot pénztől, hatalomtól, tudománytól váró embervilág megtestesítői</a:t>
            </a:r>
            <a:r>
              <a:rPr lang="hu-HU" dirty="0"/>
              <a:t>.</a:t>
            </a:r>
          </a:p>
        </p:txBody>
      </p:sp>
      <p:pic>
        <p:nvPicPr>
          <p:cNvPr id="2050" name="Picture 2" descr="https://upload.wikimedia.org/wikipedia/commons/9/95/Redon_spirit-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346" y="232668"/>
            <a:ext cx="1809607" cy="29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43052" y="3212330"/>
            <a:ext cx="2534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/>
              <a:t>O. </a:t>
            </a:r>
            <a:r>
              <a:rPr lang="hu-HU" sz="1100" dirty="0" err="1" smtClean="0"/>
              <a:t>Redon:Erdei</a:t>
            </a:r>
            <a:r>
              <a:rPr lang="hu-HU" sz="1100" dirty="0" smtClean="0"/>
              <a:t> szellem (1890)</a:t>
            </a:r>
            <a:endParaRPr lang="hu-HU" sz="1100" dirty="0"/>
          </a:p>
        </p:txBody>
      </p:sp>
      <p:pic>
        <p:nvPicPr>
          <p:cNvPr id="1026" name="Picture 2" descr="jaschikalnoscsongor19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9" y="3538931"/>
            <a:ext cx="2708157" cy="28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39987" y="6387384"/>
            <a:ext cx="2377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/>
              <a:t>Jaschik</a:t>
            </a:r>
            <a:r>
              <a:rPr lang="hu-HU" sz="1100" dirty="0"/>
              <a:t> Álmos </a:t>
            </a:r>
            <a:r>
              <a:rPr lang="hu-HU" sz="1100" dirty="0" smtClean="0"/>
              <a:t>illusztrációja, </a:t>
            </a:r>
            <a:r>
              <a:rPr lang="hu-HU" sz="1100" dirty="0"/>
              <a:t>1921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7824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475" y="398972"/>
            <a:ext cx="9601200" cy="1485900"/>
          </a:xfrm>
        </p:spPr>
        <p:txBody>
          <a:bodyPr/>
          <a:lstStyle/>
          <a:p>
            <a:r>
              <a:rPr lang="hu-HU" i="1" dirty="0"/>
              <a:t>Csongor és Tünde </a:t>
            </a:r>
            <a:r>
              <a:rPr lang="hu-HU" i="1" dirty="0" smtClean="0"/>
              <a:t>(2.)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882" y="1183275"/>
            <a:ext cx="7475015" cy="430965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sz="1900" dirty="0" smtClean="0"/>
              <a:t>Az Éj monológja kozmikus </a:t>
            </a:r>
            <a:r>
              <a:rPr lang="hu-HU" sz="1900" dirty="0"/>
              <a:t>távlatokban </a:t>
            </a:r>
            <a:r>
              <a:rPr lang="hu-HU" sz="1900" dirty="0" smtClean="0"/>
              <a:t>bélyegezi kilátástalannak az emberi törekvéseket: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i="1" dirty="0"/>
              <a:t>	</a:t>
            </a:r>
            <a:r>
              <a:rPr lang="hu-HU" i="1" dirty="0" smtClean="0"/>
              <a:t>	</a:t>
            </a:r>
            <a:r>
              <a:rPr lang="hu-HU" i="1" dirty="0"/>
              <a:t>	</a:t>
            </a:r>
            <a:r>
              <a:rPr lang="hu-HU" i="1" dirty="0" smtClean="0"/>
              <a:t>	</a:t>
            </a:r>
            <a:endParaRPr lang="hu-HU" dirty="0" smtClean="0"/>
          </a:p>
          <a:p>
            <a:endParaRPr lang="hu-HU" dirty="0" smtClean="0"/>
          </a:p>
          <a:p>
            <a:pPr algn="just"/>
            <a:r>
              <a:rPr lang="hu-HU" sz="1900" dirty="0" smtClean="0"/>
              <a:t>A három vándor második megjelenése a dráma mélypontja: a Kalmár elvesztette a vagyonát, a Fejedelem a hatalmát, a Tudós pedig beleőrült a titkok kutatásába</a:t>
            </a:r>
          </a:p>
          <a:p>
            <a:pPr algn="just"/>
            <a:r>
              <a:rPr lang="hu-HU" sz="1900" dirty="0" smtClean="0"/>
              <a:t>A mélypontról egy váratlan fordulat emeli fel a drámát: Csongor rátalál Tündére. A mű így egy jellegzetesen romantikus tartalmat fejez ki: a kincs, a hatalom, a tudás romlásba viszik az embert, igazi boldogságot csak az őszinte, tiszta, szép érzések adhatnak.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656" y="744577"/>
            <a:ext cx="3317966" cy="2361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56617" y="3105863"/>
            <a:ext cx="3070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Richard </a:t>
            </a:r>
            <a:r>
              <a:rPr lang="hu-HU" sz="1200" dirty="0" err="1" smtClean="0"/>
              <a:t>Dadd</a:t>
            </a:r>
            <a:r>
              <a:rPr lang="hu-HU" sz="1200" dirty="0" smtClean="0"/>
              <a:t>: Tündértánc (1842</a:t>
            </a:r>
            <a:r>
              <a:rPr lang="hu-HU" sz="1050" dirty="0" smtClean="0"/>
              <a:t>)</a:t>
            </a:r>
            <a:endParaRPr lang="hu-HU" sz="105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069772" y="1657577"/>
            <a:ext cx="45589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		</a:t>
            </a:r>
            <a:r>
              <a:rPr lang="hu-HU" sz="1600" i="1" dirty="0" smtClean="0"/>
              <a:t>„</a:t>
            </a:r>
            <a:r>
              <a:rPr lang="hu-HU" sz="1600" i="1" dirty="0"/>
              <a:t>Az ember </a:t>
            </a:r>
            <a:r>
              <a:rPr lang="hu-HU" sz="1600" i="1" dirty="0" err="1"/>
              <a:t>feljő</a:t>
            </a:r>
            <a:r>
              <a:rPr lang="hu-HU" sz="1600" i="1" dirty="0"/>
              <a:t>, </a:t>
            </a:r>
            <a:r>
              <a:rPr lang="hu-HU" sz="1600" i="1" dirty="0" err="1"/>
              <a:t>lelke</a:t>
            </a:r>
            <a:r>
              <a:rPr lang="hu-HU" sz="1600" i="1" dirty="0"/>
              <a:t> fényfolyam,               </a:t>
            </a:r>
          </a:p>
          <a:p>
            <a:r>
              <a:rPr lang="hu-HU" sz="1600" i="1" dirty="0"/>
              <a:t>		A nagy mindenség benne tükrözik.</a:t>
            </a:r>
          </a:p>
          <a:p>
            <a:r>
              <a:rPr lang="hu-HU" sz="1600" i="1" dirty="0"/>
              <a:t>		Megmondhatatlan kéjjel föltekint,</a:t>
            </a:r>
          </a:p>
          <a:p>
            <a:r>
              <a:rPr lang="hu-HU" sz="1600" i="1" dirty="0"/>
              <a:t>		Merőn megbámul földet és eget;</a:t>
            </a:r>
          </a:p>
          <a:p>
            <a:r>
              <a:rPr lang="hu-HU" sz="1600" i="1" dirty="0"/>
              <a:t>		De ifjúsága gyorsan elmúlik</a:t>
            </a:r>
            <a:r>
              <a:rPr lang="hu-HU" sz="1600" i="1" dirty="0" smtClean="0"/>
              <a:t>…”</a:t>
            </a:r>
            <a:endParaRPr lang="hu-H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490857" y="5492933"/>
            <a:ext cx="4297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„Éjfél </a:t>
            </a:r>
            <a:r>
              <a:rPr lang="hu-HU" sz="1600" i="1" dirty="0"/>
              <a:t>van, az éj rideg és szomorú,</a:t>
            </a:r>
            <a:br>
              <a:rPr lang="hu-HU" sz="1600" i="1" dirty="0"/>
            </a:br>
            <a:r>
              <a:rPr lang="hu-HU" sz="1600" i="1" dirty="0"/>
              <a:t>Gyászosra hanyatlik az égi ború:</a:t>
            </a:r>
            <a:br>
              <a:rPr lang="hu-HU" sz="1600" i="1" dirty="0"/>
            </a:br>
            <a:r>
              <a:rPr lang="hu-HU" sz="1600" i="1" dirty="0"/>
              <a:t>Jőj, kedves, örülni az éjbe velem,</a:t>
            </a:r>
            <a:br>
              <a:rPr lang="hu-HU" sz="1600" i="1" dirty="0"/>
            </a:br>
            <a:r>
              <a:rPr lang="hu-HU" sz="1600" i="1" dirty="0"/>
              <a:t>Ébren maga van csak az egy szerelem</a:t>
            </a:r>
            <a:r>
              <a:rPr lang="hu-HU" sz="1600" i="1" dirty="0" smtClean="0"/>
              <a:t>.”</a:t>
            </a:r>
            <a:endParaRPr lang="hu-H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608696" y="3944078"/>
            <a:ext cx="3317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„A </a:t>
            </a:r>
            <a:r>
              <a:rPr lang="hu-HU" sz="1600" i="1" dirty="0"/>
              <a:t>közép a biztos út,</a:t>
            </a:r>
            <a:br>
              <a:rPr lang="hu-HU" sz="1600" i="1" dirty="0"/>
            </a:br>
            <a:r>
              <a:rPr lang="hu-HU" sz="1600" i="1" dirty="0"/>
              <a:t>Oh, de melyik nem közép itt?</a:t>
            </a:r>
            <a:br>
              <a:rPr lang="hu-HU" sz="1600" i="1" dirty="0"/>
            </a:br>
            <a:r>
              <a:rPr lang="hu-HU" sz="1600" i="1" dirty="0"/>
              <a:t>Melyik az, mely célra jut</a:t>
            </a:r>
            <a:r>
              <a:rPr lang="hu-HU" sz="1600" i="1" dirty="0" smtClean="0"/>
              <a:t>?”</a:t>
            </a:r>
            <a:r>
              <a:rPr lang="hu-HU" sz="1600" i="1" dirty="0"/>
              <a:t/>
            </a:r>
            <a:br>
              <a:rPr lang="hu-HU" sz="1600" i="1" dirty="0"/>
            </a:br>
            <a:r>
              <a:rPr lang="hu-HU" sz="1600" i="1" dirty="0"/>
              <a:t>(</a:t>
            </a:r>
            <a:r>
              <a:rPr lang="hu-HU" sz="1600" i="1" dirty="0" smtClean="0"/>
              <a:t>Csongor)</a:t>
            </a:r>
            <a:endParaRPr lang="hu-HU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05456" y="3193708"/>
            <a:ext cx="346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„Sötét </a:t>
            </a:r>
            <a:r>
              <a:rPr lang="hu-HU" sz="1600" i="1" dirty="0"/>
              <a:t>és semmi lesznek: én leszek,</a:t>
            </a:r>
            <a:br>
              <a:rPr lang="hu-HU" sz="1600" i="1" dirty="0"/>
            </a:br>
            <a:r>
              <a:rPr lang="hu-HU" sz="1600" i="1" dirty="0"/>
              <a:t>Kietlen, csendes, lény nem lakta Éj</a:t>
            </a:r>
            <a:r>
              <a:rPr lang="hu-HU" sz="1600" i="1" dirty="0" smtClean="0"/>
              <a:t>.”</a:t>
            </a:r>
            <a:endParaRPr lang="hu-HU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91882" y="5492933"/>
            <a:ext cx="7475015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i="1" dirty="0"/>
              <a:t>„Csongor és Tünde a magyar dráma legélőbb, talán egyetlen igazán organikus alkotása, a magyar mesei elemeknek, a magyar néphumornak a shakespeare-i vígjáték hangulatával és technikájával való tudatos és művészi összeolvasztása</a:t>
            </a:r>
            <a:r>
              <a:rPr lang="hu-HU" sz="1600" i="1" dirty="0" smtClean="0"/>
              <a:t>.” </a:t>
            </a:r>
            <a:r>
              <a:rPr lang="hu-HU" sz="1600" dirty="0" smtClean="0"/>
              <a:t>– Lukács György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9831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8830"/>
            <a:ext cx="9601200" cy="711926"/>
          </a:xfrm>
        </p:spPr>
        <p:txBody>
          <a:bodyPr/>
          <a:lstStyle/>
          <a:p>
            <a:r>
              <a:rPr lang="hu-HU" i="1" dirty="0" err="1" smtClean="0"/>
              <a:t>Paulay</a:t>
            </a:r>
            <a:r>
              <a:rPr lang="hu-HU" i="1" dirty="0" smtClean="0"/>
              <a:t> Ede (1836-1894)</a:t>
            </a:r>
            <a:endParaRPr lang="hu-H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031965"/>
            <a:ext cx="8255727" cy="524153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sz="2200" dirty="0" smtClean="0"/>
              <a:t>Kassán tanult, 1852-ben (16 évesen) lép először színpadra Miskolcon</a:t>
            </a:r>
          </a:p>
          <a:p>
            <a:pPr algn="just"/>
            <a:r>
              <a:rPr lang="hu-HU" sz="2200" dirty="0" smtClean="0"/>
              <a:t>1854-ben már tagja a Láng Boldizsár vezette társulásnak</a:t>
            </a:r>
          </a:p>
          <a:p>
            <a:pPr algn="just"/>
            <a:r>
              <a:rPr lang="hu-HU" sz="2200" dirty="0" err="1" smtClean="0"/>
              <a:t>Gvozdanovits</a:t>
            </a:r>
            <a:r>
              <a:rPr lang="hu-HU" sz="2200" dirty="0" smtClean="0"/>
              <a:t> </a:t>
            </a:r>
            <a:r>
              <a:rPr lang="hu-HU" sz="2200" dirty="0"/>
              <a:t>Júlia </a:t>
            </a:r>
            <a:r>
              <a:rPr lang="hu-HU" sz="2200" dirty="0" smtClean="0"/>
              <a:t>színésznővel köt házasságot, akivel együtt Szigligeti Ede Budapestre szerződteti őket a Nemzeti Színházhoz</a:t>
            </a:r>
          </a:p>
          <a:p>
            <a:pPr algn="just"/>
            <a:r>
              <a:rPr lang="hu-HU" sz="2200" dirty="0" smtClean="0"/>
              <a:t>Még színészként megválasztják a Drámabíró Bizottság tagjának</a:t>
            </a:r>
          </a:p>
          <a:p>
            <a:pPr algn="just"/>
            <a:r>
              <a:rPr lang="hu-HU" sz="2200" dirty="0" smtClean="0"/>
              <a:t>1878-ban </a:t>
            </a:r>
            <a:r>
              <a:rPr lang="hu-HU" sz="2200" dirty="0"/>
              <a:t>báró Podmaniczky Frigyes </a:t>
            </a:r>
            <a:r>
              <a:rPr lang="hu-HU" sz="2200" dirty="0" smtClean="0"/>
              <a:t>Paulayt </a:t>
            </a:r>
            <a:r>
              <a:rPr lang="hu-HU" sz="2200" dirty="0"/>
              <a:t>nevezi ki a Nemzeti Színház drámai </a:t>
            </a:r>
            <a:r>
              <a:rPr lang="hu-HU" sz="2200" dirty="0" smtClean="0"/>
              <a:t>szakigazgatójának</a:t>
            </a:r>
          </a:p>
          <a:p>
            <a:pPr algn="just"/>
            <a:r>
              <a:rPr lang="hu-HU" sz="2200" dirty="0" smtClean="0"/>
              <a:t>Az ő nevéhez fűződnek az Ibsen ősbemutatók (Nóra, A népgyűlölő, A társadalom támaszai), valamint megrendezi Madách Imre: Az ember tragédiája című művét</a:t>
            </a:r>
          </a:p>
          <a:p>
            <a:pPr algn="just"/>
            <a:r>
              <a:rPr lang="hu-HU" sz="2200" dirty="0" smtClean="0"/>
              <a:t>1865-től a színészi tanoda titkárának nevezik ki, 1873-tól </a:t>
            </a:r>
            <a:r>
              <a:rPr lang="hu-HU" sz="2200" dirty="0"/>
              <a:t>az aligazgatója és elméleti </a:t>
            </a:r>
            <a:r>
              <a:rPr lang="hu-HU" sz="2200" dirty="0" smtClean="0"/>
              <a:t>szakoktatója lesz az intézménynek</a:t>
            </a:r>
          </a:p>
          <a:p>
            <a:pPr algn="just"/>
            <a:r>
              <a:rPr lang="hu-HU" sz="2200" dirty="0" smtClean="0"/>
              <a:t>1876-ban megalapítja a Petőfi Társaságot, 1882-ben megválasztják a Kisfaludy Társaság rendes tagjának, 1881-ben a </a:t>
            </a:r>
            <a:r>
              <a:rPr lang="hu-HU" sz="2200" dirty="0"/>
              <a:t>Ferenc József-rend lovagkeresztje kitüntetést </a:t>
            </a:r>
            <a:r>
              <a:rPr lang="hu-HU" sz="2200" dirty="0" smtClean="0"/>
              <a:t>kapja</a:t>
            </a:r>
          </a:p>
          <a:p>
            <a:pPr algn="just"/>
            <a:r>
              <a:rPr lang="hu-HU" sz="2200" dirty="0"/>
              <a:t>1884-ben feleségül veszi Adorján Berta nevű, színésznő kollegáját, akitől 1886-ban </a:t>
            </a:r>
            <a:r>
              <a:rPr lang="hu-HU" sz="2200" dirty="0" smtClean="0"/>
              <a:t>születik meg Erzsi nevű lánya</a:t>
            </a:r>
          </a:p>
          <a:p>
            <a:pPr algn="just"/>
            <a:r>
              <a:rPr lang="hu-HU" sz="2200" dirty="0" err="1" smtClean="0"/>
              <a:t>Paulay</a:t>
            </a:r>
            <a:r>
              <a:rPr lang="hu-HU" sz="2200" dirty="0"/>
              <a:t> 1894. március 12.-én </a:t>
            </a:r>
            <a:r>
              <a:rPr lang="hu-HU" sz="2200" dirty="0" smtClean="0"/>
              <a:t>távozik </a:t>
            </a:r>
            <a:r>
              <a:rPr lang="hu-HU" sz="2200" dirty="0"/>
              <a:t>az élők </a:t>
            </a:r>
            <a:r>
              <a:rPr lang="hu-HU" sz="2200" dirty="0" smtClean="0"/>
              <a:t>sorából. </a:t>
            </a:r>
          </a:p>
          <a:p>
            <a:pPr algn="just"/>
            <a:r>
              <a:rPr lang="hu-HU" sz="2200" dirty="0" smtClean="0"/>
              <a:t>A </a:t>
            </a:r>
            <a:r>
              <a:rPr lang="hu-HU" sz="2200" dirty="0" err="1"/>
              <a:t>Paulay</a:t>
            </a:r>
            <a:r>
              <a:rPr lang="hu-HU" sz="2200" dirty="0"/>
              <a:t> korszak nyomán "divatba jött" magyarnak lenni, beszélni, énekelni, mindezt úgy, hogy kellő kitekintést kapjon a hazai közönség az akkori </a:t>
            </a:r>
            <a:r>
              <a:rPr lang="hu-HU" sz="2200" dirty="0" smtClean="0"/>
              <a:t>Európa </a:t>
            </a:r>
            <a:r>
              <a:rPr lang="hu-HU" sz="2200" dirty="0"/>
              <a:t>trendjeire egyben. Európaivá emelte a hazai színjátszást.</a:t>
            </a:r>
            <a:endParaRPr lang="hu-HU" sz="2200" dirty="0" smtClean="0"/>
          </a:p>
          <a:p>
            <a:endParaRPr lang="hu-HU" sz="1600" dirty="0"/>
          </a:p>
        </p:txBody>
      </p:sp>
      <p:pic>
        <p:nvPicPr>
          <p:cNvPr id="3074" name="Picture 2" descr="http://mek.niif.hu/02100/02139/html/img/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116" y="564793"/>
            <a:ext cx="1919533" cy="268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2667" y="6123103"/>
            <a:ext cx="106590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400" dirty="0"/>
              <a:t>"</a:t>
            </a:r>
            <a:r>
              <a:rPr lang="hu-HU" sz="1400" i="1" dirty="0" err="1"/>
              <a:t>Paulay</a:t>
            </a:r>
            <a:r>
              <a:rPr lang="hu-HU" sz="1400" i="1" dirty="0"/>
              <a:t> alkotása az az eszmei, sőt eszményi Nemzeti Színház, amelynek Ő adta meg igazi tartalmát, noha ez akkor - szűkös viszonyoknak megfelelően - látszólag csak az egyetlen, kis régi Nemzeti Színház szorítkozott...</a:t>
            </a:r>
            <a:r>
              <a:rPr lang="hu-HU" sz="1400" dirty="0"/>
              <a:t>"</a:t>
            </a:r>
            <a:r>
              <a:rPr lang="hu-HU" sz="1400" i="1" dirty="0"/>
              <a:t> </a:t>
            </a:r>
            <a:r>
              <a:rPr lang="hu-HU" sz="1400" dirty="0"/>
              <a:t>- Csathó Kálmán</a:t>
            </a:r>
          </a:p>
        </p:txBody>
      </p:sp>
    </p:spTree>
    <p:extLst>
      <p:ext uri="{BB962C8B-B14F-4D97-AF65-F5344CB8AC3E}">
        <p14:creationId xmlns:p14="http://schemas.microsoft.com/office/powerpoint/2010/main" val="35101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3434"/>
            <a:ext cx="9601200" cy="1485900"/>
          </a:xfrm>
        </p:spPr>
        <p:txBody>
          <a:bodyPr/>
          <a:lstStyle/>
          <a:p>
            <a:r>
              <a:rPr lang="hu-HU" dirty="0" smtClean="0"/>
              <a:t>Az ősbemutató </a:t>
            </a:r>
            <a:r>
              <a:rPr lang="hu-HU" dirty="0" smtClean="0"/>
              <a:t>(1879)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3406"/>
            <a:ext cx="7850777" cy="563009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dirty="0" smtClean="0"/>
              <a:t>December 1–jén, Vörösmarty Mihály születésének 79. évfordulóján mutatták be</a:t>
            </a:r>
          </a:p>
          <a:p>
            <a:pPr algn="just"/>
            <a:r>
              <a:rPr lang="hu-HU" dirty="0" smtClean="0"/>
              <a:t>„</a:t>
            </a:r>
            <a:r>
              <a:rPr lang="hu-HU" i="1" dirty="0" smtClean="0"/>
              <a:t>Lehetetlen</a:t>
            </a:r>
            <a:r>
              <a:rPr lang="hu-HU" i="1" dirty="0"/>
              <a:t>, hogy ma, midőn nyelvünk a társadalom minden részében elfoglalta jogos uralkodását, ne volna meg az érzék ama tömérdek szépség iránt, mely e műből áradoz</a:t>
            </a:r>
            <a:r>
              <a:rPr lang="hu-HU" i="1" dirty="0" smtClean="0"/>
              <a:t>.” </a:t>
            </a:r>
            <a:r>
              <a:rPr lang="hu-HU" dirty="0" smtClean="0"/>
              <a:t>– </a:t>
            </a:r>
            <a:r>
              <a:rPr lang="hu-HU" dirty="0" err="1" smtClean="0"/>
              <a:t>Paulay</a:t>
            </a:r>
            <a:r>
              <a:rPr lang="hu-HU" dirty="0" smtClean="0"/>
              <a:t> </a:t>
            </a:r>
            <a:r>
              <a:rPr lang="hu-HU" dirty="0" smtClean="0"/>
              <a:t>Ede</a:t>
            </a:r>
          </a:p>
          <a:p>
            <a:pPr algn="just"/>
            <a:r>
              <a:rPr lang="hu-HU" dirty="0" err="1"/>
              <a:t>Paulay</a:t>
            </a:r>
            <a:r>
              <a:rPr lang="hu-HU" dirty="0"/>
              <a:t> maximális </a:t>
            </a:r>
            <a:r>
              <a:rPr lang="hu-HU" dirty="0" smtClean="0"/>
              <a:t>látványosságra </a:t>
            </a:r>
            <a:r>
              <a:rPr lang="hu-HU" dirty="0"/>
              <a:t>törekedett, a drámai költemény mesejátéki vonásait emelte </a:t>
            </a:r>
            <a:r>
              <a:rPr lang="hu-HU" dirty="0" smtClean="0"/>
              <a:t>ki, amit a kritikusok is értékeltek: </a:t>
            </a:r>
            <a:r>
              <a:rPr lang="hu-HU" sz="1800" i="1" dirty="0" smtClean="0"/>
              <a:t>„a </a:t>
            </a:r>
            <a:r>
              <a:rPr lang="hu-HU" sz="1800" i="1" dirty="0"/>
              <a:t>Kalmár és a Király menete, kincses elefántjaikkal és aranyos hadseregeikkel, a nemtők játéka és a szerelem </a:t>
            </a:r>
            <a:r>
              <a:rPr lang="hu-HU" sz="1800" i="1" dirty="0" smtClean="0"/>
              <a:t>apoteózisa </a:t>
            </a:r>
            <a:r>
              <a:rPr lang="hu-HU" sz="1800" i="1" dirty="0"/>
              <a:t>rendkívüli hatásúak </a:t>
            </a:r>
            <a:r>
              <a:rPr lang="hu-HU" sz="1800" i="1" dirty="0" smtClean="0"/>
              <a:t>voltak”</a:t>
            </a:r>
          </a:p>
          <a:p>
            <a:pPr algn="just"/>
            <a:r>
              <a:rPr lang="hu-HU" dirty="0" smtClean="0"/>
              <a:t>Beöthy Zsolt beszámolója az estéről: </a:t>
            </a:r>
            <a:r>
              <a:rPr lang="hu-HU" sz="1800" i="1" dirty="0" smtClean="0"/>
              <a:t>„az </a:t>
            </a:r>
            <a:r>
              <a:rPr lang="hu-HU" sz="1800" i="1" dirty="0" err="1" smtClean="0"/>
              <a:t>áhitatos</a:t>
            </a:r>
            <a:r>
              <a:rPr lang="hu-HU" sz="1800" i="1" dirty="0" smtClean="0"/>
              <a:t> lelkesedés, mely tegnap este a Nemzeti Színház közönségét kitüntette, azt bizonyítja, hogy érteni kezdték a mesét.”</a:t>
            </a:r>
            <a:endParaRPr lang="hu-HU" sz="1800" dirty="0" smtClean="0"/>
          </a:p>
          <a:p>
            <a:pPr algn="just"/>
            <a:r>
              <a:rPr lang="hu-HU" dirty="0" smtClean="0"/>
              <a:t>Harminchét </a:t>
            </a:r>
            <a:r>
              <a:rPr lang="hu-HU" dirty="0"/>
              <a:t>évig </a:t>
            </a:r>
            <a:r>
              <a:rPr lang="hu-HU" dirty="0" smtClean="0"/>
              <a:t>játszották </a:t>
            </a:r>
            <a:r>
              <a:rPr lang="hu-HU" dirty="0" err="1" smtClean="0"/>
              <a:t>Paulay</a:t>
            </a:r>
            <a:r>
              <a:rPr lang="hu-HU" dirty="0" smtClean="0"/>
              <a:t> rendezését, </a:t>
            </a:r>
            <a:r>
              <a:rPr lang="hu-HU" dirty="0"/>
              <a:t>a szereplők </a:t>
            </a:r>
            <a:r>
              <a:rPr lang="hu-HU" dirty="0" err="1"/>
              <a:t>cserélődtek</a:t>
            </a:r>
            <a:r>
              <a:rPr lang="hu-HU" dirty="0"/>
              <a:t>, de mindig Jászai Mari alakította benne a „jelképi mélységű rút és rontó démont”, </a:t>
            </a:r>
            <a:r>
              <a:rPr lang="hu-HU" dirty="0" err="1" smtClean="0"/>
              <a:t>Mirígyet</a:t>
            </a:r>
            <a:endParaRPr lang="hu-HU" dirty="0" smtClean="0"/>
          </a:p>
          <a:p>
            <a:pPr algn="just"/>
            <a:r>
              <a:rPr lang="hu-HU" dirty="0" smtClean="0"/>
              <a:t>Valószínűleg </a:t>
            </a:r>
            <a:r>
              <a:rPr lang="hu-HU" dirty="0"/>
              <a:t>színpadtechnikai nehézségek késleltették ily sokáig a darab </a:t>
            </a:r>
            <a:r>
              <a:rPr lang="hu-HU" dirty="0" smtClean="0"/>
              <a:t>előadását</a:t>
            </a:r>
          </a:p>
          <a:p>
            <a:pPr algn="just"/>
            <a:r>
              <a:rPr lang="hu-HU" dirty="0" smtClean="0"/>
              <a:t>Bemutatásának jelentőségét a magyar mentalitás kiemelésének szükségessége jelentette, mivel ebben az időben főleg külföldi színdarabokat adtak elő Magyarországon. Paulaynak köszönhetően azonban a magyar közönség megláthatta (több előadás által), hogy nekünk is van mire büszkének lennünk.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4098" name="Picture 2" descr="Az ősbemutató címlap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34" y="70756"/>
            <a:ext cx="2399189" cy="34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38200" y="3533036"/>
            <a:ext cx="2090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Az ősbemutató címlapja</a:t>
            </a:r>
            <a:endParaRPr lang="hu-H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222377" y="4013120"/>
            <a:ext cx="2885715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i="1" u="sng" dirty="0" smtClean="0">
                <a:latin typeface="Broadway" panose="04040905080B02020502" pitchFamily="82" charset="0"/>
              </a:rPr>
              <a:t>Szereposztás</a:t>
            </a:r>
          </a:p>
          <a:p>
            <a:endParaRPr lang="hu-HU" sz="1400" dirty="0"/>
          </a:p>
          <a:p>
            <a:r>
              <a:rPr lang="hu-HU" sz="1400" dirty="0" smtClean="0"/>
              <a:t>Csongor		Nagy Imre</a:t>
            </a:r>
          </a:p>
          <a:p>
            <a:r>
              <a:rPr lang="hu-HU" sz="1400" dirty="0" smtClean="0"/>
              <a:t>Kalmár		</a:t>
            </a:r>
            <a:r>
              <a:rPr lang="hu-HU" sz="1400" dirty="0" err="1" smtClean="0"/>
              <a:t>Újházy</a:t>
            </a:r>
            <a:r>
              <a:rPr lang="hu-HU" sz="1400" dirty="0" smtClean="0"/>
              <a:t> Ede</a:t>
            </a:r>
          </a:p>
          <a:p>
            <a:r>
              <a:rPr lang="hu-HU" sz="1400" dirty="0" smtClean="0"/>
              <a:t>Fejedelem		E. Kovács Gyula</a:t>
            </a:r>
          </a:p>
          <a:p>
            <a:r>
              <a:rPr lang="hu-HU" sz="1400" dirty="0" smtClean="0"/>
              <a:t>Tudós			Bercsényi Béla</a:t>
            </a:r>
          </a:p>
          <a:p>
            <a:r>
              <a:rPr lang="hu-HU" sz="1400" dirty="0" smtClean="0"/>
              <a:t>Tünde		Márkus Emília</a:t>
            </a:r>
          </a:p>
          <a:p>
            <a:r>
              <a:rPr lang="hu-HU" sz="1400" dirty="0" err="1" smtClean="0"/>
              <a:t>Mirígy</a:t>
            </a:r>
            <a:r>
              <a:rPr lang="hu-HU" sz="1400" dirty="0" smtClean="0"/>
              <a:t>			Jászai Mari</a:t>
            </a:r>
          </a:p>
          <a:p>
            <a:r>
              <a:rPr lang="hu-HU" sz="1400" dirty="0" smtClean="0"/>
              <a:t>Ledér			</a:t>
            </a:r>
            <a:r>
              <a:rPr lang="hu-HU" sz="1400" dirty="0" err="1" smtClean="0"/>
              <a:t>Helvey</a:t>
            </a:r>
            <a:r>
              <a:rPr lang="hu-HU" sz="1400" dirty="0" smtClean="0"/>
              <a:t> </a:t>
            </a:r>
            <a:r>
              <a:rPr lang="hu-HU" sz="1400" dirty="0" smtClean="0"/>
              <a:t>Laura</a:t>
            </a:r>
          </a:p>
          <a:p>
            <a:r>
              <a:rPr lang="hu-HU" sz="1400" dirty="0"/>
              <a:t>Éj			Fáy </a:t>
            </a:r>
            <a:r>
              <a:rPr lang="hu-HU" sz="1400" dirty="0" smtClean="0"/>
              <a:t>Szeréna</a:t>
            </a:r>
          </a:p>
          <a:p>
            <a:r>
              <a:rPr lang="hu-HU" sz="1400" dirty="0" smtClean="0"/>
              <a:t>Balga			Vízvári Gyula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5199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songor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37" y="507708"/>
            <a:ext cx="9601200" cy="1485900"/>
          </a:xfrm>
        </p:spPr>
        <p:txBody>
          <a:bodyPr/>
          <a:lstStyle/>
          <a:p>
            <a:r>
              <a:rPr lang="hu-HU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Felhasznált források</a:t>
            </a:r>
            <a:endParaRPr lang="hu-HU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638300"/>
            <a:ext cx="9601200" cy="3730534"/>
          </a:xfrm>
        </p:spPr>
        <p:txBody>
          <a:bodyPr>
            <a:normAutofit lnSpcReduction="10000"/>
          </a:bodyPr>
          <a:lstStyle/>
          <a:p>
            <a:r>
              <a:rPr lang="hu-H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Madocsai</a:t>
            </a:r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László: Irodalom 10. </a:t>
            </a:r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osztály</a:t>
            </a:r>
          </a:p>
          <a:p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Nemzeti Színház magazin (2016. február-március)</a:t>
            </a:r>
            <a:endParaRPr lang="hu-H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/>
              </a:rPr>
              <a:t>http://www.criticailapok.hu</a:t>
            </a:r>
            <a:endParaRPr lang="hu-H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4"/>
              </a:rPr>
              <a:t>http://mult-kor.hu/cikk.php?id=8760&amp;print=1</a:t>
            </a:r>
            <a:endParaRPr lang="hu-H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5"/>
              </a:rPr>
              <a:t>http://www.szineszkonyvtar.hu/contents/p-z/paulayelet.htm</a:t>
            </a:r>
            <a:endParaRPr lang="hu-H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6"/>
              </a:rPr>
              <a:t>http://www.criticailapok.hu/index.php?option=com_content&amp;view=article&amp;id=38149&amp;catid=24</a:t>
            </a:r>
            <a:endParaRPr lang="hu-H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7"/>
              </a:rPr>
              <a:t>http://diafilm.osaarchivum.org/public/?fs=1632</a:t>
            </a:r>
            <a:endParaRPr lang="hu-H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8"/>
              </a:rPr>
              <a:t>http://magyarhirlap.hu/cikk/49821/Egy_ismeretlen_Csongor_es_Tunde</a:t>
            </a:r>
            <a:endParaRPr lang="hu-H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hu-H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hu-H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hu-H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hu-H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3382" y="5473116"/>
            <a:ext cx="8725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Köszönjük a figyelmet!</a:t>
            </a:r>
            <a:endParaRPr lang="hu-H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640</TotalTime>
  <Words>1107</Words>
  <Application>Microsoft Office PowerPoint</Application>
  <PresentationFormat>Widescreen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Broadway</vt:lpstr>
      <vt:lpstr>Franklin Gothic Book</vt:lpstr>
      <vt:lpstr>Crop</vt:lpstr>
      <vt:lpstr>Nemzeti Színház: Csongor és tünde</vt:lpstr>
      <vt:lpstr>A Nemzeti Színház</vt:lpstr>
      <vt:lpstr>Vörösmarty Mihály (1800 - 1855)</vt:lpstr>
      <vt:lpstr>Csongor és Tünde (1.)</vt:lpstr>
      <vt:lpstr>Csongor és Tünde (2.)</vt:lpstr>
      <vt:lpstr>Paulay Ede (1836-1894)</vt:lpstr>
      <vt:lpstr>Az ősbemutató (1879)</vt:lpstr>
      <vt:lpstr>Felhasznált 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Nemzeti Színház: Csongor és tünde</dc:title>
  <dc:creator>Titusz Nagy</dc:creator>
  <cp:lastModifiedBy>Titusz Nagy</cp:lastModifiedBy>
  <cp:revision>42</cp:revision>
  <dcterms:created xsi:type="dcterms:W3CDTF">2016-03-09T17:54:23Z</dcterms:created>
  <dcterms:modified xsi:type="dcterms:W3CDTF">2016-03-20T21:16:51Z</dcterms:modified>
</cp:coreProperties>
</file>